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57" r:id="rId4"/>
    <p:sldId id="258" r:id="rId5"/>
    <p:sldId id="268" r:id="rId6"/>
    <p:sldId id="259" r:id="rId7"/>
    <p:sldId id="260" r:id="rId8"/>
    <p:sldId id="269" r:id="rId9"/>
    <p:sldId id="261" r:id="rId10"/>
    <p:sldId id="263" r:id="rId11"/>
    <p:sldId id="270" r:id="rId12"/>
    <p:sldId id="264" r:id="rId13"/>
    <p:sldId id="271" r:id="rId14"/>
    <p:sldId id="265" r:id="rId15"/>
    <p:sldId id="272" r:id="rId16"/>
    <p:sldId id="276" r:id="rId17"/>
    <p:sldId id="273" r:id="rId18"/>
    <p:sldId id="274"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a:xfrm>
            <a:off x="2692397" y="5037663"/>
            <a:ext cx="5214635" cy="279400"/>
          </a:xfrm>
        </p:spPr>
        <p:txBody>
          <a:bodyPr/>
          <a:lstStyle/>
          <a:p>
            <a:endParaRPr lang="en-CA"/>
          </a:p>
        </p:txBody>
      </p:sp>
      <p:sp>
        <p:nvSpPr>
          <p:cNvPr id="6" name="Slide Number Placeholder 5"/>
          <p:cNvSpPr>
            <a:spLocks noGrp="1"/>
          </p:cNvSpPr>
          <p:nvPr>
            <p:ph type="sldNum" sz="quarter" idx="12"/>
          </p:nvPr>
        </p:nvSpPr>
        <p:spPr>
          <a:xfrm>
            <a:off x="8956900" y="5037663"/>
            <a:ext cx="551167" cy="279400"/>
          </a:xfrm>
        </p:spPr>
        <p:txBody>
          <a:bodyPr/>
          <a:lstStyle/>
          <a:p>
            <a:fld id="{CA220E94-8FBF-4D7E-A079-51FB754F2960}" type="slidenum">
              <a:rPr lang="en-CA" smtClean="0"/>
              <a:t>‹#›</a:t>
            </a:fld>
            <a:endParaRPr lang="en-C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47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A6F48-8CD6-4981-B67F-312EBC9EB531}" type="datetimeFigureOut">
              <a:rPr lang="en-CA" smtClean="0"/>
              <a:t>2024-06-05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1361147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318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741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3632414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514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567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926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405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3915783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A6F48-8CD6-4981-B67F-312EBC9EB531}" type="datetimeFigureOut">
              <a:rPr lang="en-CA" smtClean="0"/>
              <a:t>2024-06-05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220E94-8FBF-4D7E-A079-51FB754F2960}" type="slidenum">
              <a:rPr lang="en-CA" smtClean="0"/>
              <a:t>‹#›</a:t>
            </a:fld>
            <a:endParaRPr lang="en-C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260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A6F48-8CD6-4981-B67F-312EBC9EB531}" type="datetimeFigureOut">
              <a:rPr lang="en-CA" smtClean="0"/>
              <a:t>2024-06-05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30389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A6F48-8CD6-4981-B67F-312EBC9EB531}" type="datetimeFigureOut">
              <a:rPr lang="en-CA" smtClean="0"/>
              <a:t>2024-06-05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A220E94-8FBF-4D7E-A079-51FB754F2960}" type="slidenum">
              <a:rPr lang="en-CA" smtClean="0"/>
              <a:t>‹#›</a:t>
            </a:fld>
            <a:endParaRPr lang="en-C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29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A6F48-8CD6-4981-B67F-312EBC9EB531}" type="datetimeFigureOut">
              <a:rPr lang="en-CA" smtClean="0"/>
              <a:t>2024-06-05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A220E94-8FBF-4D7E-A079-51FB754F2960}"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663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A6F48-8CD6-4981-B67F-312EBC9EB531}" type="datetimeFigureOut">
              <a:rPr lang="en-CA" smtClean="0"/>
              <a:t>2024-06-05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75484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A6F48-8CD6-4981-B67F-312EBC9EB531}" type="datetimeFigureOut">
              <a:rPr lang="en-CA" smtClean="0"/>
              <a:t>2024-06-05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220E94-8FBF-4D7E-A079-51FB754F2960}" type="slidenum">
              <a:rPr lang="en-CA" smtClean="0"/>
              <a:t>‹#›</a:t>
            </a:fld>
            <a:endParaRPr lang="en-C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853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A6F48-8CD6-4981-B67F-312EBC9EB531}" type="datetimeFigureOut">
              <a:rPr lang="en-CA" smtClean="0"/>
              <a:t>2024-06-05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A220E94-8FBF-4D7E-A079-51FB754F2960}" type="slidenum">
              <a:rPr lang="en-CA" smtClean="0"/>
              <a:t>‹#›</a:t>
            </a:fld>
            <a:endParaRPr lang="en-CA"/>
          </a:p>
        </p:txBody>
      </p:sp>
    </p:spTree>
    <p:extLst>
      <p:ext uri="{BB962C8B-B14F-4D97-AF65-F5344CB8AC3E}">
        <p14:creationId xmlns:p14="http://schemas.microsoft.com/office/powerpoint/2010/main" val="2340020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0A6F48-8CD6-4981-B67F-312EBC9EB531}" type="datetimeFigureOut">
              <a:rPr lang="en-CA" smtClean="0"/>
              <a:t>2024-06-05</a:t>
            </a:fld>
            <a:endParaRPr lang="en-C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220E94-8FBF-4D7E-A079-51FB754F2960}" type="slidenum">
              <a:rPr lang="en-CA" smtClean="0"/>
              <a:t>‹#›</a:t>
            </a:fld>
            <a:endParaRPr lang="en-CA"/>
          </a:p>
        </p:txBody>
      </p:sp>
    </p:spTree>
    <p:extLst>
      <p:ext uri="{BB962C8B-B14F-4D97-AF65-F5344CB8AC3E}">
        <p14:creationId xmlns:p14="http://schemas.microsoft.com/office/powerpoint/2010/main" val="309897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Resume tips</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4140722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E0ED-C47D-81A2-6CE2-19A4A7BC5B5E}"/>
              </a:ext>
            </a:extLst>
          </p:cNvPr>
          <p:cNvSpPr>
            <a:spLocks noGrp="1"/>
          </p:cNvSpPr>
          <p:nvPr>
            <p:ph type="title"/>
          </p:nvPr>
        </p:nvSpPr>
        <p:spPr/>
        <p:txBody>
          <a:bodyPr/>
          <a:lstStyle/>
          <a:p>
            <a:r>
              <a:rPr lang="en-CA" dirty="0"/>
              <a:t>Solution – Show Achievement </a:t>
            </a:r>
          </a:p>
        </p:txBody>
      </p:sp>
      <p:pic>
        <p:nvPicPr>
          <p:cNvPr id="7" name="Picture 6">
            <a:extLst>
              <a:ext uri="{FF2B5EF4-FFF2-40B4-BE49-F238E27FC236}">
                <a16:creationId xmlns:a16="http://schemas.microsoft.com/office/drawing/2014/main" id="{95682F96-A2C3-B74B-7423-82F994837980}"/>
              </a:ext>
            </a:extLst>
          </p:cNvPr>
          <p:cNvPicPr>
            <a:picLocks noChangeAspect="1"/>
          </p:cNvPicPr>
          <p:nvPr/>
        </p:nvPicPr>
        <p:blipFill>
          <a:blip r:embed="rId2"/>
          <a:stretch>
            <a:fillRect/>
          </a:stretch>
        </p:blipFill>
        <p:spPr>
          <a:xfrm>
            <a:off x="1295401" y="3019049"/>
            <a:ext cx="9677399" cy="2241210"/>
          </a:xfrm>
          <a:prstGeom prst="rect">
            <a:avLst/>
          </a:prstGeom>
        </p:spPr>
      </p:pic>
      <p:sp>
        <p:nvSpPr>
          <p:cNvPr id="9" name="Content Placeholder 8">
            <a:extLst>
              <a:ext uri="{FF2B5EF4-FFF2-40B4-BE49-F238E27FC236}">
                <a16:creationId xmlns:a16="http://schemas.microsoft.com/office/drawing/2014/main" id="{8EB437FD-29F1-7997-7B95-4503570C40F6}"/>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37867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Sending same resume</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r>
              <a:rPr lang="en-CA" dirty="0"/>
              <a:t>Mistake 4</a:t>
            </a:r>
          </a:p>
        </p:txBody>
      </p:sp>
    </p:spTree>
    <p:extLst>
      <p:ext uri="{BB962C8B-B14F-4D97-AF65-F5344CB8AC3E}">
        <p14:creationId xmlns:p14="http://schemas.microsoft.com/office/powerpoint/2010/main" val="3251492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3872-20EE-CCC9-86AF-98D0BF2143BA}"/>
              </a:ext>
            </a:extLst>
          </p:cNvPr>
          <p:cNvSpPr>
            <a:spLocks noGrp="1"/>
          </p:cNvSpPr>
          <p:nvPr>
            <p:ph type="title"/>
          </p:nvPr>
        </p:nvSpPr>
        <p:spPr/>
        <p:txBody>
          <a:bodyPr>
            <a:normAutofit/>
          </a:bodyPr>
          <a:lstStyle/>
          <a:p>
            <a:r>
              <a:rPr lang="en-CA" dirty="0"/>
              <a:t>Adjust resume to new position</a:t>
            </a:r>
          </a:p>
        </p:txBody>
      </p:sp>
      <p:sp>
        <p:nvSpPr>
          <p:cNvPr id="3" name="Content Placeholder 2">
            <a:extLst>
              <a:ext uri="{FF2B5EF4-FFF2-40B4-BE49-F238E27FC236}">
                <a16:creationId xmlns:a16="http://schemas.microsoft.com/office/drawing/2014/main" id="{5907E7B6-8CD9-3574-6B0A-D29855357A82}"/>
              </a:ext>
            </a:extLst>
          </p:cNvPr>
          <p:cNvSpPr>
            <a:spLocks noGrp="1"/>
          </p:cNvSpPr>
          <p:nvPr>
            <p:ph idx="1"/>
          </p:nvPr>
        </p:nvSpPr>
        <p:spPr/>
        <p:txBody>
          <a:bodyPr/>
          <a:lstStyle/>
          <a:p>
            <a:r>
              <a:rPr lang="en-CA" dirty="0"/>
              <a:t>Invest in the quality of the application</a:t>
            </a:r>
          </a:p>
          <a:p>
            <a:r>
              <a:rPr lang="en-CA" dirty="0"/>
              <a:t>Select 2 -3 positions you want to apply</a:t>
            </a:r>
          </a:p>
          <a:p>
            <a:r>
              <a:rPr lang="en-CA" dirty="0"/>
              <a:t>Create a separate version for each position  </a:t>
            </a:r>
          </a:p>
          <a:p>
            <a:r>
              <a:rPr lang="en-CA" dirty="0"/>
              <a:t>Use word cloud generator </a:t>
            </a:r>
          </a:p>
        </p:txBody>
      </p:sp>
    </p:spTree>
    <p:extLst>
      <p:ext uri="{BB962C8B-B14F-4D97-AF65-F5344CB8AC3E}">
        <p14:creationId xmlns:p14="http://schemas.microsoft.com/office/powerpoint/2010/main" val="101006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Layout Format</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r>
              <a:rPr lang="en-CA" dirty="0"/>
              <a:t>Mistake 5</a:t>
            </a:r>
          </a:p>
        </p:txBody>
      </p:sp>
    </p:spTree>
    <p:extLst>
      <p:ext uri="{BB962C8B-B14F-4D97-AF65-F5344CB8AC3E}">
        <p14:creationId xmlns:p14="http://schemas.microsoft.com/office/powerpoint/2010/main" val="790975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486F-1FD0-4D1E-0DFA-7135733CF002}"/>
              </a:ext>
            </a:extLst>
          </p:cNvPr>
          <p:cNvSpPr>
            <a:spLocks noGrp="1"/>
          </p:cNvSpPr>
          <p:nvPr>
            <p:ph type="title"/>
          </p:nvPr>
        </p:nvSpPr>
        <p:spPr/>
        <p:txBody>
          <a:bodyPr/>
          <a:lstStyle/>
          <a:p>
            <a:r>
              <a:rPr lang="en-CA" dirty="0"/>
              <a:t>Layout / Format</a:t>
            </a:r>
          </a:p>
        </p:txBody>
      </p:sp>
      <p:pic>
        <p:nvPicPr>
          <p:cNvPr id="5" name="Content Placeholder 4">
            <a:extLst>
              <a:ext uri="{FF2B5EF4-FFF2-40B4-BE49-F238E27FC236}">
                <a16:creationId xmlns:a16="http://schemas.microsoft.com/office/drawing/2014/main" id="{CE44D57A-142D-B893-9B6B-AEF8481CB3DE}"/>
              </a:ext>
            </a:extLst>
          </p:cNvPr>
          <p:cNvPicPr>
            <a:picLocks noGrp="1" noChangeAspect="1"/>
          </p:cNvPicPr>
          <p:nvPr>
            <p:ph idx="1"/>
          </p:nvPr>
        </p:nvPicPr>
        <p:blipFill>
          <a:blip r:embed="rId2"/>
          <a:stretch>
            <a:fillRect/>
          </a:stretch>
        </p:blipFill>
        <p:spPr>
          <a:xfrm>
            <a:off x="1295398" y="2984242"/>
            <a:ext cx="9601200" cy="1972705"/>
          </a:xfrm>
        </p:spPr>
      </p:pic>
    </p:spTree>
    <p:extLst>
      <p:ext uri="{BB962C8B-B14F-4D97-AF65-F5344CB8AC3E}">
        <p14:creationId xmlns:p14="http://schemas.microsoft.com/office/powerpoint/2010/main" val="257896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Identify Key Words</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r>
              <a:rPr lang="en-CA" dirty="0"/>
              <a:t>Mistake 5</a:t>
            </a:r>
          </a:p>
        </p:txBody>
      </p:sp>
    </p:spTree>
    <p:extLst>
      <p:ext uri="{BB962C8B-B14F-4D97-AF65-F5344CB8AC3E}">
        <p14:creationId xmlns:p14="http://schemas.microsoft.com/office/powerpoint/2010/main" val="407916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9DD4-3981-7AAC-CEEE-2D629BC69B5A}"/>
              </a:ext>
            </a:extLst>
          </p:cNvPr>
          <p:cNvSpPr>
            <a:spLocks noGrp="1"/>
          </p:cNvSpPr>
          <p:nvPr>
            <p:ph type="title"/>
          </p:nvPr>
        </p:nvSpPr>
        <p:spPr/>
        <p:txBody>
          <a:bodyPr/>
          <a:lstStyle/>
          <a:p>
            <a:r>
              <a:rPr lang="en-CA" dirty="0"/>
              <a:t>Successful Resume</a:t>
            </a:r>
          </a:p>
        </p:txBody>
      </p:sp>
      <p:sp>
        <p:nvSpPr>
          <p:cNvPr id="3" name="Content Placeholder 2">
            <a:extLst>
              <a:ext uri="{FF2B5EF4-FFF2-40B4-BE49-F238E27FC236}">
                <a16:creationId xmlns:a16="http://schemas.microsoft.com/office/drawing/2014/main" id="{A18F42B6-C39F-82CF-3F62-9534EA42BFAA}"/>
              </a:ext>
            </a:extLst>
          </p:cNvPr>
          <p:cNvSpPr>
            <a:spLocks noGrp="1"/>
          </p:cNvSpPr>
          <p:nvPr>
            <p:ph idx="1"/>
          </p:nvPr>
        </p:nvSpPr>
        <p:spPr/>
        <p:txBody>
          <a:bodyPr>
            <a:normAutofit fontScale="92500" lnSpcReduction="10000"/>
          </a:bodyPr>
          <a:lstStyle/>
          <a:p>
            <a:r>
              <a:rPr lang="en-CA" dirty="0"/>
              <a:t>Summary</a:t>
            </a:r>
          </a:p>
          <a:p>
            <a:pPr lvl="1"/>
            <a:r>
              <a:rPr lang="en-CA" dirty="0"/>
              <a:t>3 -4 sentences summarizing your brand </a:t>
            </a:r>
          </a:p>
          <a:p>
            <a:pPr lvl="1"/>
            <a:r>
              <a:rPr lang="en-CA" sz="1800" dirty="0">
                <a:effectLst/>
                <a:latin typeface="Aptos" panose="020B0004020202020204" pitchFamily="34" charset="0"/>
                <a:ea typeface="Aptos" panose="020B0004020202020204" pitchFamily="34" charset="0"/>
                <a:cs typeface="Times New Roman" panose="02020603050405020304" pitchFamily="18" charset="0"/>
              </a:rPr>
              <a:t> Professional statement </a:t>
            </a:r>
          </a:p>
          <a:p>
            <a:pPr marL="742950" lvl="1" indent="-285750">
              <a:lnSpc>
                <a:spcPct val="107000"/>
              </a:lnSpc>
              <a:buFont typeface="+mj-lt"/>
              <a:buAutoNum type="alphaLcPeriod"/>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Highlight your achievements skills</a:t>
            </a:r>
          </a:p>
          <a:p>
            <a:pPr marL="742950" lvl="1" indent="-285750">
              <a:lnSpc>
                <a:spcPct val="107000"/>
              </a:lnSpc>
              <a:buFont typeface="+mj-lt"/>
              <a:buAutoNum type="alphaLcPeriod"/>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Years of experience</a:t>
            </a:r>
          </a:p>
          <a:p>
            <a:pPr marL="742950" lvl="1" indent="-285750">
              <a:lnSpc>
                <a:spcPct val="107000"/>
              </a:lnSpc>
              <a:spcAft>
                <a:spcPts val="800"/>
              </a:spcAft>
              <a:buFont typeface="+mj-lt"/>
              <a:buAutoNum type="alphaLcPeriod"/>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Accomplishments</a:t>
            </a:r>
            <a:endParaRPr lang="en-CA" dirty="0"/>
          </a:p>
          <a:p>
            <a:r>
              <a:rPr lang="en-CA" dirty="0"/>
              <a:t>Resume Layout</a:t>
            </a:r>
          </a:p>
          <a:p>
            <a:pPr lvl="1"/>
            <a:r>
              <a:rPr lang="en-CA" dirty="0"/>
              <a:t>Clean / Appealing / Standardized / Appealing to the eyes/ Error Prove</a:t>
            </a:r>
          </a:p>
          <a:p>
            <a:endParaRPr lang="en-CA" dirty="0"/>
          </a:p>
          <a:p>
            <a:endParaRPr lang="en-CA" dirty="0"/>
          </a:p>
        </p:txBody>
      </p:sp>
    </p:spTree>
    <p:extLst>
      <p:ext uri="{BB962C8B-B14F-4D97-AF65-F5344CB8AC3E}">
        <p14:creationId xmlns:p14="http://schemas.microsoft.com/office/powerpoint/2010/main" val="24546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E658-D1FB-567B-5307-BED1CDA4193C}"/>
              </a:ext>
            </a:extLst>
          </p:cNvPr>
          <p:cNvSpPr>
            <a:spLocks noGrp="1"/>
          </p:cNvSpPr>
          <p:nvPr>
            <p:ph type="title"/>
          </p:nvPr>
        </p:nvSpPr>
        <p:spPr/>
        <p:txBody>
          <a:bodyPr/>
          <a:lstStyle/>
          <a:p>
            <a:r>
              <a:rPr lang="en-CA" dirty="0"/>
              <a:t>Identify key words</a:t>
            </a:r>
          </a:p>
        </p:txBody>
      </p:sp>
      <p:sp>
        <p:nvSpPr>
          <p:cNvPr id="3" name="Content Placeholder 2">
            <a:extLst>
              <a:ext uri="{FF2B5EF4-FFF2-40B4-BE49-F238E27FC236}">
                <a16:creationId xmlns:a16="http://schemas.microsoft.com/office/drawing/2014/main" id="{63FA1DD8-4413-62D8-DC2B-668FA311EEC3}"/>
              </a:ext>
            </a:extLst>
          </p:cNvPr>
          <p:cNvSpPr>
            <a:spLocks noGrp="1"/>
          </p:cNvSpPr>
          <p:nvPr>
            <p:ph idx="1"/>
          </p:nvPr>
        </p:nvSpPr>
        <p:spPr/>
        <p:txBody>
          <a:bodyPr/>
          <a:lstStyle/>
          <a:p>
            <a:r>
              <a:rPr lang="en-CA" dirty="0"/>
              <a:t>Using Prompt Engineering</a:t>
            </a:r>
          </a:p>
          <a:p>
            <a:r>
              <a:rPr lang="en-CA" sz="1800" dirty="0">
                <a:effectLst/>
                <a:latin typeface="Aptos" panose="020B0004020202020204" pitchFamily="34" charset="0"/>
                <a:ea typeface="Aptos" panose="020B0004020202020204" pitchFamily="34" charset="0"/>
                <a:cs typeface="Times New Roman" panose="02020603050405020304" pitchFamily="18" charset="0"/>
              </a:rPr>
              <a:t>Example: can you identify 5 keywords and skills from this job description? Copy and Paste job description</a:t>
            </a:r>
          </a:p>
          <a:p>
            <a:endParaRPr lang="en-CA" dirty="0"/>
          </a:p>
        </p:txBody>
      </p:sp>
    </p:spTree>
    <p:extLst>
      <p:ext uri="{BB962C8B-B14F-4D97-AF65-F5344CB8AC3E}">
        <p14:creationId xmlns:p14="http://schemas.microsoft.com/office/powerpoint/2010/main" val="57295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AA95-6B8D-3FCC-E83E-5DFA883D5A2B}"/>
              </a:ext>
            </a:extLst>
          </p:cNvPr>
          <p:cNvSpPr>
            <a:spLocks noGrp="1"/>
          </p:cNvSpPr>
          <p:nvPr>
            <p:ph type="title"/>
          </p:nvPr>
        </p:nvSpPr>
        <p:spPr/>
        <p:txBody>
          <a:bodyPr/>
          <a:lstStyle/>
          <a:p>
            <a:r>
              <a:rPr lang="en-CA" dirty="0"/>
              <a:t>Example</a:t>
            </a:r>
          </a:p>
        </p:txBody>
      </p:sp>
      <p:pic>
        <p:nvPicPr>
          <p:cNvPr id="4" name="Content Placeholder 3" descr="A close-up of a cv&#10;&#10;Description automatically generated">
            <a:extLst>
              <a:ext uri="{FF2B5EF4-FFF2-40B4-BE49-F238E27FC236}">
                <a16:creationId xmlns:a16="http://schemas.microsoft.com/office/drawing/2014/main" id="{050EF748-C887-D8F4-C75F-8FB6F52887CC}"/>
              </a:ext>
            </a:extLst>
          </p:cNvPr>
          <p:cNvPicPr>
            <a:picLocks noGrp="1" noChangeAspect="1"/>
          </p:cNvPicPr>
          <p:nvPr>
            <p:ph idx="1"/>
          </p:nvPr>
        </p:nvPicPr>
        <p:blipFill>
          <a:blip r:embed="rId2"/>
          <a:stretch>
            <a:fillRect/>
          </a:stretch>
        </p:blipFill>
        <p:spPr>
          <a:xfrm>
            <a:off x="2202427" y="2557463"/>
            <a:ext cx="8554064" cy="3656524"/>
          </a:xfrm>
          <a:prstGeom prst="rect">
            <a:avLst/>
          </a:prstGeom>
        </p:spPr>
      </p:pic>
    </p:spTree>
    <p:extLst>
      <p:ext uri="{BB962C8B-B14F-4D97-AF65-F5344CB8AC3E}">
        <p14:creationId xmlns:p14="http://schemas.microsoft.com/office/powerpoint/2010/main" val="2634616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E658-D1FB-567B-5307-BED1CDA4193C}"/>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63FA1DD8-4413-62D8-DC2B-668FA311EEC3}"/>
              </a:ext>
            </a:extLst>
          </p:cNvPr>
          <p:cNvSpPr>
            <a:spLocks noGrp="1"/>
          </p:cNvSpPr>
          <p:nvPr>
            <p:ph idx="1"/>
          </p:nvPr>
        </p:nvSpPr>
        <p:spPr/>
        <p:txBody>
          <a:bodyPr/>
          <a:lstStyle/>
          <a:p>
            <a:r>
              <a:rPr lang="en-CA" dirty="0"/>
              <a:t>Using Prompt Engineering</a:t>
            </a:r>
          </a:p>
          <a:p>
            <a:pPr>
              <a:lnSpc>
                <a:spcPct val="107000"/>
              </a:lnSpc>
              <a:spcAft>
                <a:spcPts val="800"/>
              </a:spcAft>
            </a:pPr>
            <a:r>
              <a:rPr lang="en-CA" sz="1800" dirty="0">
                <a:effectLst/>
                <a:latin typeface="Aptos" panose="020B0004020202020204" pitchFamily="34" charset="0"/>
                <a:ea typeface="Aptos" panose="020B0004020202020204" pitchFamily="34" charset="0"/>
                <a:cs typeface="Times New Roman" panose="02020603050405020304" pitchFamily="18" charset="0"/>
              </a:rPr>
              <a:t>Example: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can you help me write my resume summary highlighting my accomplishments and summary achievements? Showcase how my professional background can address the company's major pain points such as presenting data mining activities and highlighting programming skills. Conclude my expertise in Machine learning. Incorporate keywords from the job posting </a:t>
            </a:r>
            <a:r>
              <a:rPr lang="en-CA" sz="1800" i="1" kern="100" dirty="0">
                <a:effectLst/>
                <a:latin typeface="Aptos" panose="020B0004020202020204" pitchFamily="34" charset="0"/>
                <a:ea typeface="Aptos" panose="020B0004020202020204" pitchFamily="34" charset="0"/>
                <a:cs typeface="Times New Roman" panose="02020603050405020304" pitchFamily="18" charset="0"/>
              </a:rPr>
              <a:t>add the job position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my resume </a:t>
            </a:r>
            <a:r>
              <a:rPr lang="en-CA" sz="1800" i="1" kern="100" dirty="0">
                <a:effectLst/>
                <a:latin typeface="Aptos" panose="020B0004020202020204" pitchFamily="34" charset="0"/>
                <a:ea typeface="Aptos" panose="020B0004020202020204" pitchFamily="34" charset="0"/>
                <a:cs typeface="Times New Roman" panose="02020603050405020304" pitchFamily="18" charset="0"/>
              </a:rPr>
              <a:t>add your resume.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Output summary in a concise form.</a:t>
            </a:r>
          </a:p>
          <a:p>
            <a:endParaRPr lang="en-CA" dirty="0"/>
          </a:p>
        </p:txBody>
      </p:sp>
    </p:spTree>
    <p:extLst>
      <p:ext uri="{BB962C8B-B14F-4D97-AF65-F5344CB8AC3E}">
        <p14:creationId xmlns:p14="http://schemas.microsoft.com/office/powerpoint/2010/main" val="403933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Show experience</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r>
              <a:rPr lang="en-CA" dirty="0"/>
              <a:t>Mistake 1</a:t>
            </a:r>
          </a:p>
        </p:txBody>
      </p:sp>
    </p:spTree>
    <p:extLst>
      <p:ext uri="{BB962C8B-B14F-4D97-AF65-F5344CB8AC3E}">
        <p14:creationId xmlns:p14="http://schemas.microsoft.com/office/powerpoint/2010/main" val="219609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BE13-3770-FCAA-5E37-5B22A1B3DA74}"/>
              </a:ext>
            </a:extLst>
          </p:cNvPr>
          <p:cNvSpPr>
            <a:spLocks noGrp="1"/>
          </p:cNvSpPr>
          <p:nvPr>
            <p:ph type="title"/>
          </p:nvPr>
        </p:nvSpPr>
        <p:spPr/>
        <p:txBody>
          <a:bodyPr/>
          <a:lstStyle/>
          <a:p>
            <a:r>
              <a:rPr lang="en-CA" dirty="0"/>
              <a:t>Mistake – GPA</a:t>
            </a:r>
          </a:p>
        </p:txBody>
      </p:sp>
      <p:pic>
        <p:nvPicPr>
          <p:cNvPr id="5" name="Content Placeholder 4">
            <a:extLst>
              <a:ext uri="{FF2B5EF4-FFF2-40B4-BE49-F238E27FC236}">
                <a16:creationId xmlns:a16="http://schemas.microsoft.com/office/drawing/2014/main" id="{0C4E0A04-AF10-3FBB-2A97-71750FB5B756}"/>
              </a:ext>
            </a:extLst>
          </p:cNvPr>
          <p:cNvPicPr>
            <a:picLocks noGrp="1" noChangeAspect="1"/>
          </p:cNvPicPr>
          <p:nvPr>
            <p:ph idx="1"/>
          </p:nvPr>
        </p:nvPicPr>
        <p:blipFill>
          <a:blip r:embed="rId2"/>
          <a:stretch>
            <a:fillRect/>
          </a:stretch>
        </p:blipFill>
        <p:spPr>
          <a:xfrm>
            <a:off x="2306836" y="2557463"/>
            <a:ext cx="7578327" cy="3317875"/>
          </a:xfrm>
        </p:spPr>
      </p:pic>
    </p:spTree>
    <p:extLst>
      <p:ext uri="{BB962C8B-B14F-4D97-AF65-F5344CB8AC3E}">
        <p14:creationId xmlns:p14="http://schemas.microsoft.com/office/powerpoint/2010/main" val="199857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1847-4423-C069-294F-227EE018CEF2}"/>
              </a:ext>
            </a:extLst>
          </p:cNvPr>
          <p:cNvSpPr>
            <a:spLocks noGrp="1"/>
          </p:cNvSpPr>
          <p:nvPr>
            <p:ph type="title"/>
          </p:nvPr>
        </p:nvSpPr>
        <p:spPr/>
        <p:txBody>
          <a:bodyPr/>
          <a:lstStyle/>
          <a:p>
            <a:r>
              <a:rPr lang="en-CA" dirty="0"/>
              <a:t>Solution – Show Experience</a:t>
            </a:r>
          </a:p>
        </p:txBody>
      </p:sp>
      <p:pic>
        <p:nvPicPr>
          <p:cNvPr id="5" name="Content Placeholder 4">
            <a:extLst>
              <a:ext uri="{FF2B5EF4-FFF2-40B4-BE49-F238E27FC236}">
                <a16:creationId xmlns:a16="http://schemas.microsoft.com/office/drawing/2014/main" id="{052A93DC-9CC6-2000-4E25-7EF0439CBBFA}"/>
              </a:ext>
            </a:extLst>
          </p:cNvPr>
          <p:cNvPicPr>
            <a:picLocks noGrp="1" noChangeAspect="1"/>
          </p:cNvPicPr>
          <p:nvPr>
            <p:ph idx="1"/>
          </p:nvPr>
        </p:nvPicPr>
        <p:blipFill>
          <a:blip r:embed="rId2"/>
          <a:stretch>
            <a:fillRect/>
          </a:stretch>
        </p:blipFill>
        <p:spPr>
          <a:xfrm>
            <a:off x="2671783" y="2557463"/>
            <a:ext cx="6848434" cy="3317875"/>
          </a:xfrm>
        </p:spPr>
      </p:pic>
    </p:spTree>
    <p:extLst>
      <p:ext uri="{BB962C8B-B14F-4D97-AF65-F5344CB8AC3E}">
        <p14:creationId xmlns:p14="http://schemas.microsoft.com/office/powerpoint/2010/main" val="420316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Common Words</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a:xfrm>
            <a:off x="2692398" y="3657597"/>
            <a:ext cx="6815669" cy="1320802"/>
          </a:xfrm>
        </p:spPr>
        <p:txBody>
          <a:bodyPr/>
          <a:lstStyle/>
          <a:p>
            <a:r>
              <a:rPr lang="en-CA" dirty="0"/>
              <a:t>Mistake 2</a:t>
            </a:r>
          </a:p>
        </p:txBody>
      </p:sp>
    </p:spTree>
    <p:extLst>
      <p:ext uri="{BB962C8B-B14F-4D97-AF65-F5344CB8AC3E}">
        <p14:creationId xmlns:p14="http://schemas.microsoft.com/office/powerpoint/2010/main" val="209466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307E-EC9E-04F8-A6DF-7041BA6AAA29}"/>
              </a:ext>
            </a:extLst>
          </p:cNvPr>
          <p:cNvSpPr>
            <a:spLocks noGrp="1"/>
          </p:cNvSpPr>
          <p:nvPr>
            <p:ph type="title"/>
          </p:nvPr>
        </p:nvSpPr>
        <p:spPr/>
        <p:txBody>
          <a:bodyPr/>
          <a:lstStyle/>
          <a:p>
            <a:r>
              <a:rPr lang="en-CA" dirty="0"/>
              <a:t>Mistake - Common Words</a:t>
            </a:r>
          </a:p>
        </p:txBody>
      </p:sp>
      <p:pic>
        <p:nvPicPr>
          <p:cNvPr id="5" name="Content Placeholder 4">
            <a:extLst>
              <a:ext uri="{FF2B5EF4-FFF2-40B4-BE49-F238E27FC236}">
                <a16:creationId xmlns:a16="http://schemas.microsoft.com/office/drawing/2014/main" id="{40A8C8C8-7E6D-E80C-033D-9666CDB6FA9F}"/>
              </a:ext>
            </a:extLst>
          </p:cNvPr>
          <p:cNvPicPr>
            <a:picLocks noGrp="1" noChangeAspect="1"/>
          </p:cNvPicPr>
          <p:nvPr>
            <p:ph idx="1"/>
          </p:nvPr>
        </p:nvPicPr>
        <p:blipFill>
          <a:blip r:embed="rId2"/>
          <a:stretch>
            <a:fillRect/>
          </a:stretch>
        </p:blipFill>
        <p:spPr>
          <a:xfrm>
            <a:off x="1295400" y="3456065"/>
            <a:ext cx="9601200" cy="1520670"/>
          </a:xfrm>
        </p:spPr>
      </p:pic>
    </p:spTree>
    <p:extLst>
      <p:ext uri="{BB962C8B-B14F-4D97-AF65-F5344CB8AC3E}">
        <p14:creationId xmlns:p14="http://schemas.microsoft.com/office/powerpoint/2010/main" val="366684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A9B3-6C37-2D5B-07AE-A37AB18BB8C9}"/>
              </a:ext>
            </a:extLst>
          </p:cNvPr>
          <p:cNvSpPr>
            <a:spLocks noGrp="1"/>
          </p:cNvSpPr>
          <p:nvPr>
            <p:ph type="title"/>
          </p:nvPr>
        </p:nvSpPr>
        <p:spPr/>
        <p:txBody>
          <a:bodyPr/>
          <a:lstStyle/>
          <a:p>
            <a:r>
              <a:rPr lang="en-CA" dirty="0"/>
              <a:t>Solution – Show Impact</a:t>
            </a:r>
          </a:p>
        </p:txBody>
      </p:sp>
      <p:pic>
        <p:nvPicPr>
          <p:cNvPr id="5" name="Content Placeholder 4">
            <a:extLst>
              <a:ext uri="{FF2B5EF4-FFF2-40B4-BE49-F238E27FC236}">
                <a16:creationId xmlns:a16="http://schemas.microsoft.com/office/drawing/2014/main" id="{4F2E976D-E160-BA6D-A539-CB492033F63C}"/>
              </a:ext>
            </a:extLst>
          </p:cNvPr>
          <p:cNvPicPr>
            <a:picLocks noGrp="1" noChangeAspect="1"/>
          </p:cNvPicPr>
          <p:nvPr>
            <p:ph idx="1"/>
          </p:nvPr>
        </p:nvPicPr>
        <p:blipFill>
          <a:blip r:embed="rId2"/>
          <a:stretch>
            <a:fillRect/>
          </a:stretch>
        </p:blipFill>
        <p:spPr>
          <a:xfrm>
            <a:off x="1295400" y="3324824"/>
            <a:ext cx="9601200" cy="1783153"/>
          </a:xfrm>
        </p:spPr>
      </p:pic>
    </p:spTree>
    <p:extLst>
      <p:ext uri="{BB962C8B-B14F-4D97-AF65-F5344CB8AC3E}">
        <p14:creationId xmlns:p14="http://schemas.microsoft.com/office/powerpoint/2010/main" val="369428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336-52B9-5DD5-72AA-8C4B1E51FAFB}"/>
              </a:ext>
            </a:extLst>
          </p:cNvPr>
          <p:cNvSpPr>
            <a:spLocks noGrp="1"/>
          </p:cNvSpPr>
          <p:nvPr>
            <p:ph type="ctrTitle"/>
          </p:nvPr>
        </p:nvSpPr>
        <p:spPr/>
        <p:txBody>
          <a:bodyPr/>
          <a:lstStyle/>
          <a:p>
            <a:r>
              <a:rPr lang="en-CA" dirty="0"/>
              <a:t>Common Metrix</a:t>
            </a:r>
          </a:p>
        </p:txBody>
      </p:sp>
      <p:sp>
        <p:nvSpPr>
          <p:cNvPr id="3" name="Subtitle 2">
            <a:extLst>
              <a:ext uri="{FF2B5EF4-FFF2-40B4-BE49-F238E27FC236}">
                <a16:creationId xmlns:a16="http://schemas.microsoft.com/office/drawing/2014/main" id="{05AFFA6D-C00D-EF73-9AD1-CCB7F0AE5FA1}"/>
              </a:ext>
            </a:extLst>
          </p:cNvPr>
          <p:cNvSpPr>
            <a:spLocks noGrp="1"/>
          </p:cNvSpPr>
          <p:nvPr>
            <p:ph type="subTitle" idx="1"/>
          </p:nvPr>
        </p:nvSpPr>
        <p:spPr/>
        <p:txBody>
          <a:bodyPr/>
          <a:lstStyle/>
          <a:p>
            <a:r>
              <a:rPr lang="en-CA" dirty="0"/>
              <a:t>Mistake 3</a:t>
            </a:r>
          </a:p>
        </p:txBody>
      </p:sp>
    </p:spTree>
    <p:extLst>
      <p:ext uri="{BB962C8B-B14F-4D97-AF65-F5344CB8AC3E}">
        <p14:creationId xmlns:p14="http://schemas.microsoft.com/office/powerpoint/2010/main" val="101060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AB6A-A8C1-BF39-D3C3-9E8D46AE411C}"/>
              </a:ext>
            </a:extLst>
          </p:cNvPr>
          <p:cNvSpPr>
            <a:spLocks noGrp="1"/>
          </p:cNvSpPr>
          <p:nvPr>
            <p:ph type="title"/>
          </p:nvPr>
        </p:nvSpPr>
        <p:spPr/>
        <p:txBody>
          <a:bodyPr/>
          <a:lstStyle/>
          <a:p>
            <a:r>
              <a:rPr lang="en-CA" dirty="0"/>
              <a:t>Mistake – General matrix</a:t>
            </a:r>
          </a:p>
        </p:txBody>
      </p:sp>
      <p:sp>
        <p:nvSpPr>
          <p:cNvPr id="3" name="Content Placeholder 2">
            <a:extLst>
              <a:ext uri="{FF2B5EF4-FFF2-40B4-BE49-F238E27FC236}">
                <a16:creationId xmlns:a16="http://schemas.microsoft.com/office/drawing/2014/main" id="{41EC6EF0-D2D5-C2B4-0E2D-42E4D9FD181F}"/>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F6DDFB3F-97F4-B1A4-E816-293C6CA3FC66}"/>
              </a:ext>
            </a:extLst>
          </p:cNvPr>
          <p:cNvPicPr>
            <a:picLocks noChangeAspect="1"/>
          </p:cNvPicPr>
          <p:nvPr/>
        </p:nvPicPr>
        <p:blipFill>
          <a:blip r:embed="rId2"/>
          <a:stretch>
            <a:fillRect/>
          </a:stretch>
        </p:blipFill>
        <p:spPr>
          <a:xfrm>
            <a:off x="1390640" y="2643862"/>
            <a:ext cx="9496125" cy="2872033"/>
          </a:xfrm>
          <a:prstGeom prst="rect">
            <a:avLst/>
          </a:prstGeom>
        </p:spPr>
      </p:pic>
    </p:spTree>
    <p:extLst>
      <p:ext uri="{BB962C8B-B14F-4D97-AF65-F5344CB8AC3E}">
        <p14:creationId xmlns:p14="http://schemas.microsoft.com/office/powerpoint/2010/main" val="17466283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1435</TotalTime>
  <Words>222</Words>
  <Application>Microsoft Office PowerPoint</Application>
  <PresentationFormat>Widescreen</PresentationFormat>
  <Paragraphs>41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Garamond</vt:lpstr>
      <vt:lpstr>Organic</vt:lpstr>
      <vt:lpstr>Resume tips</vt:lpstr>
      <vt:lpstr>Show experience</vt:lpstr>
      <vt:lpstr>Mistake – GPA</vt:lpstr>
      <vt:lpstr>Solution – Show Experience</vt:lpstr>
      <vt:lpstr>Common Words</vt:lpstr>
      <vt:lpstr>Mistake - Common Words</vt:lpstr>
      <vt:lpstr>Solution – Show Impact</vt:lpstr>
      <vt:lpstr>Common Metrix</vt:lpstr>
      <vt:lpstr>Mistake – General matrix</vt:lpstr>
      <vt:lpstr>Solution – Show Achievement </vt:lpstr>
      <vt:lpstr>Sending same resume</vt:lpstr>
      <vt:lpstr>Adjust resume to new position</vt:lpstr>
      <vt:lpstr>Layout Format</vt:lpstr>
      <vt:lpstr>Layout / Format</vt:lpstr>
      <vt:lpstr>Identify Key Words</vt:lpstr>
      <vt:lpstr>Successful Resume</vt:lpstr>
      <vt:lpstr>Identify key words</vt:lpstr>
      <vt:lpstr>Example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Shtern</dc:creator>
  <cp:lastModifiedBy>Victoria Shtern</cp:lastModifiedBy>
  <cp:revision>2</cp:revision>
  <dcterms:created xsi:type="dcterms:W3CDTF">2024-06-05T21:24:22Z</dcterms:created>
  <dcterms:modified xsi:type="dcterms:W3CDTF">2024-06-06T21:20:02Z</dcterms:modified>
</cp:coreProperties>
</file>